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1" r:id="rId3"/>
    <p:sldId id="327" r:id="rId4"/>
    <p:sldId id="258" r:id="rId5"/>
    <p:sldId id="320" r:id="rId6"/>
    <p:sldId id="261" r:id="rId7"/>
    <p:sldId id="259" r:id="rId8"/>
    <p:sldId id="311" r:id="rId9"/>
    <p:sldId id="328" r:id="rId10"/>
    <p:sldId id="262" r:id="rId11"/>
    <p:sldId id="322" r:id="rId12"/>
    <p:sldId id="263" r:id="rId13"/>
    <p:sldId id="309" r:id="rId14"/>
    <p:sldId id="310" r:id="rId15"/>
    <p:sldId id="312" r:id="rId16"/>
    <p:sldId id="313" r:id="rId17"/>
    <p:sldId id="323" r:id="rId18"/>
    <p:sldId id="325" r:id="rId19"/>
    <p:sldId id="324" r:id="rId20"/>
    <p:sldId id="318" r:id="rId21"/>
    <p:sldId id="326" r:id="rId22"/>
    <p:sldId id="31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6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svg"/><Relationship Id="rId1" Type="http://schemas.openxmlformats.org/officeDocument/2006/relationships/image" Target="../media/image12.png"/><Relationship Id="rId6" Type="http://schemas.openxmlformats.org/officeDocument/2006/relationships/image" Target="../media/image25.svg"/><Relationship Id="rId5" Type="http://schemas.openxmlformats.org/officeDocument/2006/relationships/image" Target="../media/image1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svg"/><Relationship Id="rId1" Type="http://schemas.openxmlformats.org/officeDocument/2006/relationships/image" Target="../media/image12.png"/><Relationship Id="rId6" Type="http://schemas.openxmlformats.org/officeDocument/2006/relationships/image" Target="../media/image25.svg"/><Relationship Id="rId5" Type="http://schemas.openxmlformats.org/officeDocument/2006/relationships/image" Target="../media/image1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6BB563-3184-4751-B634-C2ED236A45C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526720-633B-4847-8A7D-E93CD4DCD03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Scientific knowledge is a product of social collaboration and its ownership belongs to the community. </a:t>
          </a:r>
          <a:endParaRPr lang="en-US"/>
        </a:p>
      </dgm:t>
    </dgm:pt>
    <dgm:pt modelId="{1E0ED545-2D00-400B-819E-24E4A6689C5E}" type="parTrans" cxnId="{1E73E9AA-A59C-4D23-9ACB-80FDA3B04574}">
      <dgm:prSet/>
      <dgm:spPr/>
      <dgm:t>
        <a:bodyPr/>
        <a:lstStyle/>
        <a:p>
          <a:endParaRPr lang="en-US"/>
        </a:p>
      </dgm:t>
    </dgm:pt>
    <dgm:pt modelId="{F9C6DD09-D97C-427D-9007-619854CB578E}" type="sibTrans" cxnId="{1E73E9AA-A59C-4D23-9ACB-80FDA3B04574}">
      <dgm:prSet/>
      <dgm:spPr/>
      <dgm:t>
        <a:bodyPr/>
        <a:lstStyle/>
        <a:p>
          <a:endParaRPr lang="en-US"/>
        </a:p>
      </dgm:t>
    </dgm:pt>
    <dgm:pt modelId="{F1F53886-96DE-476C-A076-6C086E840F2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From an economic point of view, scientific outputs generated by public research are a public good that everyone should be able to use at no cost.</a:t>
          </a:r>
          <a:endParaRPr lang="en-US"/>
        </a:p>
      </dgm:t>
    </dgm:pt>
    <dgm:pt modelId="{E5586B52-C14F-40E5-A437-DCC8CF3806CE}" type="parTrans" cxnId="{3F6BA0E0-BC38-4A2D-B408-2EF79E4B31DB}">
      <dgm:prSet/>
      <dgm:spPr/>
      <dgm:t>
        <a:bodyPr/>
        <a:lstStyle/>
        <a:p>
          <a:endParaRPr lang="en-US"/>
        </a:p>
      </dgm:t>
    </dgm:pt>
    <dgm:pt modelId="{A11F4D61-E800-49C2-9607-467E743F049D}" type="sibTrans" cxnId="{3F6BA0E0-BC38-4A2D-B408-2EF79E4B31DB}">
      <dgm:prSet/>
      <dgm:spPr/>
      <dgm:t>
        <a:bodyPr/>
        <a:lstStyle/>
        <a:p>
          <a:endParaRPr lang="en-US"/>
        </a:p>
      </dgm:t>
    </dgm:pt>
    <dgm:pt modelId="{CCD68109-C08C-4EAE-9A76-F59AD514B34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€10.2bn lost every year because of not accessible data</a:t>
          </a:r>
          <a:br>
            <a:rPr lang="en-GB"/>
          </a:br>
          <a:r>
            <a:rPr lang="en-GB"/>
            <a:t>(plus additional 16bn if accounting for re-use and research quality).</a:t>
          </a:r>
          <a:br>
            <a:rPr lang="en-GB"/>
          </a:br>
          <a:endParaRPr lang="en-US"/>
        </a:p>
      </dgm:t>
    </dgm:pt>
    <dgm:pt modelId="{6B4614D2-BA0A-4B45-9EC6-E66A580DD9F7}" type="parTrans" cxnId="{A5008DE2-9B0C-4057-9992-D6DD3E47FC43}">
      <dgm:prSet/>
      <dgm:spPr/>
      <dgm:t>
        <a:bodyPr/>
        <a:lstStyle/>
        <a:p>
          <a:endParaRPr lang="en-US"/>
        </a:p>
      </dgm:t>
    </dgm:pt>
    <dgm:pt modelId="{038EE38D-9C32-4FE9-AE17-F092D3856403}" type="sibTrans" cxnId="{A5008DE2-9B0C-4057-9992-D6DD3E47FC43}">
      <dgm:prSet/>
      <dgm:spPr/>
      <dgm:t>
        <a:bodyPr/>
        <a:lstStyle/>
        <a:p>
          <a:endParaRPr lang="en-US"/>
        </a:p>
      </dgm:t>
    </dgm:pt>
    <dgm:pt modelId="{F0341A1B-5233-440D-B49F-A1ABE5AB8325}" type="pres">
      <dgm:prSet presAssocID="{7F6BB563-3184-4751-B634-C2ED236A45C0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4569766-13A7-4326-9877-A0FE82A3E806}" type="pres">
      <dgm:prSet presAssocID="{24526720-633B-4847-8A7D-E93CD4DCD035}" presName="compNode" presStyleCnt="0"/>
      <dgm:spPr/>
    </dgm:pt>
    <dgm:pt modelId="{B2138258-21E1-4937-9293-F4B5EF3BB4CC}" type="pres">
      <dgm:prSet presAssocID="{24526720-633B-4847-8A7D-E93CD4DCD035}" presName="bgRect" presStyleLbl="bgShp" presStyleIdx="0" presStyleCnt="3"/>
      <dgm:spPr/>
    </dgm:pt>
    <dgm:pt modelId="{BA67A323-EB23-4CAC-AC83-017650EE9C72}" type="pres">
      <dgm:prSet presAssocID="{24526720-633B-4847-8A7D-E93CD4DCD035}" presName="iconRect" presStyleLbl="node1" presStyleIdx="0" presStyleCnt="3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CE4C2E97-594F-46A1-8E01-FAEB3D0827BC}" type="pres">
      <dgm:prSet presAssocID="{24526720-633B-4847-8A7D-E93CD4DCD035}" presName="spaceRect" presStyleCnt="0"/>
      <dgm:spPr/>
    </dgm:pt>
    <dgm:pt modelId="{F0C8DCE1-3FA4-46A8-83DE-958053DC6F2C}" type="pres">
      <dgm:prSet presAssocID="{24526720-633B-4847-8A7D-E93CD4DCD035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34F6E83-1427-4EDD-9694-F282E1DCEF5B}" type="pres">
      <dgm:prSet presAssocID="{F9C6DD09-D97C-427D-9007-619854CB578E}" presName="sibTrans" presStyleCnt="0"/>
      <dgm:spPr/>
    </dgm:pt>
    <dgm:pt modelId="{C80711C6-3E86-4CC0-922F-E2C888684FAB}" type="pres">
      <dgm:prSet presAssocID="{F1F53886-96DE-476C-A076-6C086E840F28}" presName="compNode" presStyleCnt="0"/>
      <dgm:spPr/>
    </dgm:pt>
    <dgm:pt modelId="{4F9A9F71-9E7B-445D-BE35-6FE8B646388B}" type="pres">
      <dgm:prSet presAssocID="{F1F53886-96DE-476C-A076-6C086E840F28}" presName="bgRect" presStyleLbl="bgShp" presStyleIdx="1" presStyleCnt="3"/>
      <dgm:spPr/>
    </dgm:pt>
    <dgm:pt modelId="{0ACE7B9A-320F-4442-ACCC-E16BE3B50953}" type="pres">
      <dgm:prSet presAssocID="{F1F53886-96DE-476C-A076-6C086E840F28}" presName="iconRect" presStyleLbl="node1" presStyleIdx="1" presStyleCnt="3"/>
      <dgm:spPr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Bank"/>
        </a:ext>
      </dgm:extLst>
    </dgm:pt>
    <dgm:pt modelId="{E92D3746-7571-4C96-A53D-7CE11BD24663}" type="pres">
      <dgm:prSet presAssocID="{F1F53886-96DE-476C-A076-6C086E840F28}" presName="spaceRect" presStyleCnt="0"/>
      <dgm:spPr/>
    </dgm:pt>
    <dgm:pt modelId="{1361B918-1D3D-4A07-AEA2-2C0B4CBD73A6}" type="pres">
      <dgm:prSet presAssocID="{F1F53886-96DE-476C-A076-6C086E840F28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49A2A8A-DD60-4DF1-857E-E01A037BB4DA}" type="pres">
      <dgm:prSet presAssocID="{A11F4D61-E800-49C2-9607-467E743F049D}" presName="sibTrans" presStyleCnt="0"/>
      <dgm:spPr/>
    </dgm:pt>
    <dgm:pt modelId="{B2B78E3A-15AD-49C0-9673-8F457DB6272D}" type="pres">
      <dgm:prSet presAssocID="{CCD68109-C08C-4EAE-9A76-F59AD514B340}" presName="compNode" presStyleCnt="0"/>
      <dgm:spPr/>
    </dgm:pt>
    <dgm:pt modelId="{6D725E6F-2AEF-4F17-B2D4-4E540379135F}" type="pres">
      <dgm:prSet presAssocID="{CCD68109-C08C-4EAE-9A76-F59AD514B340}" presName="bgRect" presStyleLbl="bgShp" presStyleIdx="2" presStyleCnt="3"/>
      <dgm:spPr/>
    </dgm:pt>
    <dgm:pt modelId="{88B9A662-9349-4CFC-A207-A35DB7B22090}" type="pres">
      <dgm:prSet presAssocID="{CCD68109-C08C-4EAE-9A76-F59AD514B340}" presName="iconRect" presStyleLbl="node1" presStyleIdx="2" presStyleCnt="3"/>
      <dgm:spPr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7F018C27-495F-482B-A2BB-B528B4BB42F8}" type="pres">
      <dgm:prSet presAssocID="{CCD68109-C08C-4EAE-9A76-F59AD514B340}" presName="spaceRect" presStyleCnt="0"/>
      <dgm:spPr/>
    </dgm:pt>
    <dgm:pt modelId="{BFF8B58D-65E0-4392-9A4F-E3A875CEC201}" type="pres">
      <dgm:prSet presAssocID="{CCD68109-C08C-4EAE-9A76-F59AD514B340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A5008DE2-9B0C-4057-9992-D6DD3E47FC43}" srcId="{7F6BB563-3184-4751-B634-C2ED236A45C0}" destId="{CCD68109-C08C-4EAE-9A76-F59AD514B340}" srcOrd="2" destOrd="0" parTransId="{6B4614D2-BA0A-4B45-9EC6-E66A580DD9F7}" sibTransId="{038EE38D-9C32-4FE9-AE17-F092D3856403}"/>
    <dgm:cxn modelId="{3F6BA0E0-BC38-4A2D-B408-2EF79E4B31DB}" srcId="{7F6BB563-3184-4751-B634-C2ED236A45C0}" destId="{F1F53886-96DE-476C-A076-6C086E840F28}" srcOrd="1" destOrd="0" parTransId="{E5586B52-C14F-40E5-A437-DCC8CF3806CE}" sibTransId="{A11F4D61-E800-49C2-9607-467E743F049D}"/>
    <dgm:cxn modelId="{D1227336-AA88-4BB2-8F49-ADE3D8264BD5}" type="presOf" srcId="{24526720-633B-4847-8A7D-E93CD4DCD035}" destId="{F0C8DCE1-3FA4-46A8-83DE-958053DC6F2C}" srcOrd="0" destOrd="0" presId="urn:microsoft.com/office/officeart/2018/2/layout/IconVerticalSolidList"/>
    <dgm:cxn modelId="{1E73E9AA-A59C-4D23-9ACB-80FDA3B04574}" srcId="{7F6BB563-3184-4751-B634-C2ED236A45C0}" destId="{24526720-633B-4847-8A7D-E93CD4DCD035}" srcOrd="0" destOrd="0" parTransId="{1E0ED545-2D00-400B-819E-24E4A6689C5E}" sibTransId="{F9C6DD09-D97C-427D-9007-619854CB578E}"/>
    <dgm:cxn modelId="{41DEE693-71AC-44DF-8CDC-8D9C3D825F7E}" type="presOf" srcId="{F1F53886-96DE-476C-A076-6C086E840F28}" destId="{1361B918-1D3D-4A07-AEA2-2C0B4CBD73A6}" srcOrd="0" destOrd="0" presId="urn:microsoft.com/office/officeart/2018/2/layout/IconVerticalSolidList"/>
    <dgm:cxn modelId="{A604190F-F088-4350-B4B4-59A2EAE96D4C}" type="presOf" srcId="{CCD68109-C08C-4EAE-9A76-F59AD514B340}" destId="{BFF8B58D-65E0-4392-9A4F-E3A875CEC201}" srcOrd="0" destOrd="0" presId="urn:microsoft.com/office/officeart/2018/2/layout/IconVerticalSolidList"/>
    <dgm:cxn modelId="{9AAD4CA7-D038-4675-A84D-892924499FB1}" type="presOf" srcId="{7F6BB563-3184-4751-B634-C2ED236A45C0}" destId="{F0341A1B-5233-440D-B49F-A1ABE5AB8325}" srcOrd="0" destOrd="0" presId="urn:microsoft.com/office/officeart/2018/2/layout/IconVerticalSolidList"/>
    <dgm:cxn modelId="{0103AEFB-1101-4CBE-8ED4-4143F7817DA7}" type="presParOf" srcId="{F0341A1B-5233-440D-B49F-A1ABE5AB8325}" destId="{44569766-13A7-4326-9877-A0FE82A3E806}" srcOrd="0" destOrd="0" presId="urn:microsoft.com/office/officeart/2018/2/layout/IconVerticalSolidList"/>
    <dgm:cxn modelId="{FADC5368-CABC-486F-82F9-9A43AA09B56B}" type="presParOf" srcId="{44569766-13A7-4326-9877-A0FE82A3E806}" destId="{B2138258-21E1-4937-9293-F4B5EF3BB4CC}" srcOrd="0" destOrd="0" presId="urn:microsoft.com/office/officeart/2018/2/layout/IconVerticalSolidList"/>
    <dgm:cxn modelId="{A4D65A14-DCBD-43CF-9EC3-8E0D7B1EA2B9}" type="presParOf" srcId="{44569766-13A7-4326-9877-A0FE82A3E806}" destId="{BA67A323-EB23-4CAC-AC83-017650EE9C72}" srcOrd="1" destOrd="0" presId="urn:microsoft.com/office/officeart/2018/2/layout/IconVerticalSolidList"/>
    <dgm:cxn modelId="{C7A7DD3F-C3EF-401F-927B-35FB149C6344}" type="presParOf" srcId="{44569766-13A7-4326-9877-A0FE82A3E806}" destId="{CE4C2E97-594F-46A1-8E01-FAEB3D0827BC}" srcOrd="2" destOrd="0" presId="urn:microsoft.com/office/officeart/2018/2/layout/IconVerticalSolidList"/>
    <dgm:cxn modelId="{92CE3623-27C0-4F64-BEF7-0378AD9181EF}" type="presParOf" srcId="{44569766-13A7-4326-9877-A0FE82A3E806}" destId="{F0C8DCE1-3FA4-46A8-83DE-958053DC6F2C}" srcOrd="3" destOrd="0" presId="urn:microsoft.com/office/officeart/2018/2/layout/IconVerticalSolidList"/>
    <dgm:cxn modelId="{F471E120-2088-41DE-9F0F-46D81B830A74}" type="presParOf" srcId="{F0341A1B-5233-440D-B49F-A1ABE5AB8325}" destId="{934F6E83-1427-4EDD-9694-F282E1DCEF5B}" srcOrd="1" destOrd="0" presId="urn:microsoft.com/office/officeart/2018/2/layout/IconVerticalSolidList"/>
    <dgm:cxn modelId="{D74833EE-D869-4934-B49F-CA5DD24F3BBB}" type="presParOf" srcId="{F0341A1B-5233-440D-B49F-A1ABE5AB8325}" destId="{C80711C6-3E86-4CC0-922F-E2C888684FAB}" srcOrd="2" destOrd="0" presId="urn:microsoft.com/office/officeart/2018/2/layout/IconVerticalSolidList"/>
    <dgm:cxn modelId="{7ABDA8BD-3C4B-44C1-8ED0-724F74E3B9F9}" type="presParOf" srcId="{C80711C6-3E86-4CC0-922F-E2C888684FAB}" destId="{4F9A9F71-9E7B-445D-BE35-6FE8B646388B}" srcOrd="0" destOrd="0" presId="urn:microsoft.com/office/officeart/2018/2/layout/IconVerticalSolidList"/>
    <dgm:cxn modelId="{A49358E1-FFC2-420E-B617-DEA99C8BF8D1}" type="presParOf" srcId="{C80711C6-3E86-4CC0-922F-E2C888684FAB}" destId="{0ACE7B9A-320F-4442-ACCC-E16BE3B50953}" srcOrd="1" destOrd="0" presId="urn:microsoft.com/office/officeart/2018/2/layout/IconVerticalSolidList"/>
    <dgm:cxn modelId="{6D0D3E5F-AB63-4FC5-B190-EE2DAE93F3E1}" type="presParOf" srcId="{C80711C6-3E86-4CC0-922F-E2C888684FAB}" destId="{E92D3746-7571-4C96-A53D-7CE11BD24663}" srcOrd="2" destOrd="0" presId="urn:microsoft.com/office/officeart/2018/2/layout/IconVerticalSolidList"/>
    <dgm:cxn modelId="{BF468DEA-1E05-4A85-BAEC-BB53AA199183}" type="presParOf" srcId="{C80711C6-3E86-4CC0-922F-E2C888684FAB}" destId="{1361B918-1D3D-4A07-AEA2-2C0B4CBD73A6}" srcOrd="3" destOrd="0" presId="urn:microsoft.com/office/officeart/2018/2/layout/IconVerticalSolidList"/>
    <dgm:cxn modelId="{CD786281-5D2E-4C25-A2EC-F05C0C157C76}" type="presParOf" srcId="{F0341A1B-5233-440D-B49F-A1ABE5AB8325}" destId="{E49A2A8A-DD60-4DF1-857E-E01A037BB4DA}" srcOrd="3" destOrd="0" presId="urn:microsoft.com/office/officeart/2018/2/layout/IconVerticalSolidList"/>
    <dgm:cxn modelId="{BBE69D75-2D1A-41CA-AD2F-D1D0CBDB9D6C}" type="presParOf" srcId="{F0341A1B-5233-440D-B49F-A1ABE5AB8325}" destId="{B2B78E3A-15AD-49C0-9673-8F457DB6272D}" srcOrd="4" destOrd="0" presId="urn:microsoft.com/office/officeart/2018/2/layout/IconVerticalSolidList"/>
    <dgm:cxn modelId="{93AC5B22-F672-4FD5-AEE5-B0EA0FAFE744}" type="presParOf" srcId="{B2B78E3A-15AD-49C0-9673-8F457DB6272D}" destId="{6D725E6F-2AEF-4F17-B2D4-4E540379135F}" srcOrd="0" destOrd="0" presId="urn:microsoft.com/office/officeart/2018/2/layout/IconVerticalSolidList"/>
    <dgm:cxn modelId="{8227C4E5-87B4-450F-8B5A-B235EAF0A7AF}" type="presParOf" srcId="{B2B78E3A-15AD-49C0-9673-8F457DB6272D}" destId="{88B9A662-9349-4CFC-A207-A35DB7B22090}" srcOrd="1" destOrd="0" presId="urn:microsoft.com/office/officeart/2018/2/layout/IconVerticalSolidList"/>
    <dgm:cxn modelId="{4939DAAA-5B77-4654-A07C-62ACE10E8EE5}" type="presParOf" srcId="{B2B78E3A-15AD-49C0-9673-8F457DB6272D}" destId="{7F018C27-495F-482B-A2BB-B528B4BB42F8}" srcOrd="2" destOrd="0" presId="urn:microsoft.com/office/officeart/2018/2/layout/IconVerticalSolidList"/>
    <dgm:cxn modelId="{FE39BE6D-A312-4DEB-8836-E5236086387D}" type="presParOf" srcId="{B2B78E3A-15AD-49C0-9673-8F457DB6272D}" destId="{BFF8B58D-65E0-4392-9A4F-E3A875CEC20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6B9FF8-C77E-49F2-9011-A35A3DD78AD5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C211FDE-FA89-478C-A6F0-347AE6D8457D}">
      <dgm:prSet/>
      <dgm:spPr/>
      <dgm:t>
        <a:bodyPr/>
        <a:lstStyle/>
        <a:p>
          <a:r>
            <a:rPr lang="en-GB"/>
            <a:t>incentive structures are beginning to support Open Science practices:</a:t>
          </a:r>
          <a:endParaRPr lang="en-US"/>
        </a:p>
      </dgm:t>
    </dgm:pt>
    <dgm:pt modelId="{B0EC6994-AB20-4576-A1E4-9092A689C68F}" type="parTrans" cxnId="{01C51387-B8A8-4CAB-A79D-7B47F8087056}">
      <dgm:prSet/>
      <dgm:spPr/>
      <dgm:t>
        <a:bodyPr/>
        <a:lstStyle/>
        <a:p>
          <a:endParaRPr lang="en-US"/>
        </a:p>
      </dgm:t>
    </dgm:pt>
    <dgm:pt modelId="{E742611F-7477-47EF-A4B3-90A958263DC6}" type="sibTrans" cxnId="{01C51387-B8A8-4CAB-A79D-7B47F8087056}">
      <dgm:prSet/>
      <dgm:spPr/>
      <dgm:t>
        <a:bodyPr/>
        <a:lstStyle/>
        <a:p>
          <a:endParaRPr lang="en-US"/>
        </a:p>
      </dgm:t>
    </dgm:pt>
    <dgm:pt modelId="{F1301E6A-7829-48BA-A0BB-0FEEAF98A471}">
      <dgm:prSet/>
      <dgm:spPr/>
      <dgm:t>
        <a:bodyPr/>
        <a:lstStyle/>
        <a:p>
          <a:r>
            <a:rPr lang="en-GB" dirty="0"/>
            <a:t>Universities signing up to the Declaration on Research Assessment (DORA)</a:t>
          </a:r>
          <a:endParaRPr lang="en-US" dirty="0"/>
        </a:p>
      </dgm:t>
    </dgm:pt>
    <dgm:pt modelId="{32283FA1-D4C2-479C-AE69-BF24E608147D}" type="parTrans" cxnId="{48ABF641-59A6-4327-ADA7-CB36648E595D}">
      <dgm:prSet/>
      <dgm:spPr/>
      <dgm:t>
        <a:bodyPr/>
        <a:lstStyle/>
        <a:p>
          <a:endParaRPr lang="en-US"/>
        </a:p>
      </dgm:t>
    </dgm:pt>
    <dgm:pt modelId="{CA927917-E6F5-4190-AFCA-EBF040204AD3}" type="sibTrans" cxnId="{48ABF641-59A6-4327-ADA7-CB36648E595D}">
      <dgm:prSet/>
      <dgm:spPr/>
      <dgm:t>
        <a:bodyPr/>
        <a:lstStyle/>
        <a:p>
          <a:endParaRPr lang="en-US"/>
        </a:p>
      </dgm:t>
    </dgm:pt>
    <dgm:pt modelId="{15C54DAA-8DD8-4494-A7F1-08D32B159A87}">
      <dgm:prSet/>
      <dgm:spPr/>
      <dgm:t>
        <a:bodyPr/>
        <a:lstStyle/>
        <a:p>
          <a:r>
            <a:rPr lang="en-GB"/>
            <a:t>the Wellcome Trust funding proposals that increase Open Science or evidence of OS activities for new grant applications</a:t>
          </a:r>
          <a:endParaRPr lang="en-US"/>
        </a:p>
      </dgm:t>
    </dgm:pt>
    <dgm:pt modelId="{0CCEC76B-80CC-4AF7-8E3B-ADC3BFBE443D}" type="parTrans" cxnId="{2E9BC53F-DC32-426B-ABD6-BB9D9011912F}">
      <dgm:prSet/>
      <dgm:spPr/>
      <dgm:t>
        <a:bodyPr/>
        <a:lstStyle/>
        <a:p>
          <a:endParaRPr lang="en-US"/>
        </a:p>
      </dgm:t>
    </dgm:pt>
    <dgm:pt modelId="{47CEEC7F-3292-4989-8FEA-9B5AC0844E14}" type="sibTrans" cxnId="{2E9BC53F-DC32-426B-ABD6-BB9D9011912F}">
      <dgm:prSet/>
      <dgm:spPr/>
      <dgm:t>
        <a:bodyPr/>
        <a:lstStyle/>
        <a:p>
          <a:endParaRPr lang="en-US"/>
        </a:p>
      </dgm:t>
    </dgm:pt>
    <dgm:pt modelId="{25A0F9B7-7D70-974C-BB2F-2BA2EFB38510}" type="pres">
      <dgm:prSet presAssocID="{D46B9FF8-C77E-49F2-9011-A35A3DD78AD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E3472A9-5C7E-874E-AE37-588568F40867}" type="pres">
      <dgm:prSet presAssocID="{9C211FDE-FA89-478C-A6F0-347AE6D8457D}" presName="linNode" presStyleCnt="0"/>
      <dgm:spPr/>
    </dgm:pt>
    <dgm:pt modelId="{2C546288-2BC6-6B49-95DB-C88368BF68BC}" type="pres">
      <dgm:prSet presAssocID="{9C211FDE-FA89-478C-A6F0-347AE6D8457D}" presName="parentText" presStyleLbl="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D3964-72B4-204B-9026-24907634A4BF}" type="pres">
      <dgm:prSet presAssocID="{9C211FDE-FA89-478C-A6F0-347AE6D8457D}" presName="descendantText" presStyleLbl="alignAccFollowNode1" presStyleIdx="0" presStyleCnt="1" custLinFactNeighborX="-2752" custLinFactNeighborY="-3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8ABF641-59A6-4327-ADA7-CB36648E595D}" srcId="{9C211FDE-FA89-478C-A6F0-347AE6D8457D}" destId="{F1301E6A-7829-48BA-A0BB-0FEEAF98A471}" srcOrd="0" destOrd="0" parTransId="{32283FA1-D4C2-479C-AE69-BF24E608147D}" sibTransId="{CA927917-E6F5-4190-AFCA-EBF040204AD3}"/>
    <dgm:cxn modelId="{70805968-A2E4-FB47-8961-1ACD19A857B4}" type="presOf" srcId="{15C54DAA-8DD8-4494-A7F1-08D32B159A87}" destId="{BF5D3964-72B4-204B-9026-24907634A4BF}" srcOrd="0" destOrd="1" presId="urn:microsoft.com/office/officeart/2005/8/layout/vList5"/>
    <dgm:cxn modelId="{2E9BC53F-DC32-426B-ABD6-BB9D9011912F}" srcId="{9C211FDE-FA89-478C-A6F0-347AE6D8457D}" destId="{15C54DAA-8DD8-4494-A7F1-08D32B159A87}" srcOrd="1" destOrd="0" parTransId="{0CCEC76B-80CC-4AF7-8E3B-ADC3BFBE443D}" sibTransId="{47CEEC7F-3292-4989-8FEA-9B5AC0844E14}"/>
    <dgm:cxn modelId="{846E9111-26B2-8543-A107-F2E2D9295621}" type="presOf" srcId="{D46B9FF8-C77E-49F2-9011-A35A3DD78AD5}" destId="{25A0F9B7-7D70-974C-BB2F-2BA2EFB38510}" srcOrd="0" destOrd="0" presId="urn:microsoft.com/office/officeart/2005/8/layout/vList5"/>
    <dgm:cxn modelId="{01C51387-B8A8-4CAB-A79D-7B47F8087056}" srcId="{D46B9FF8-C77E-49F2-9011-A35A3DD78AD5}" destId="{9C211FDE-FA89-478C-A6F0-347AE6D8457D}" srcOrd="0" destOrd="0" parTransId="{B0EC6994-AB20-4576-A1E4-9092A689C68F}" sibTransId="{E742611F-7477-47EF-A4B3-90A958263DC6}"/>
    <dgm:cxn modelId="{95DCEF01-CDA3-3E42-8EFD-93DFD2C7D7A7}" type="presOf" srcId="{F1301E6A-7829-48BA-A0BB-0FEEAF98A471}" destId="{BF5D3964-72B4-204B-9026-24907634A4BF}" srcOrd="0" destOrd="0" presId="urn:microsoft.com/office/officeart/2005/8/layout/vList5"/>
    <dgm:cxn modelId="{B4EC5E7E-5DBB-B548-88DB-C2110DC6B580}" type="presOf" srcId="{9C211FDE-FA89-478C-A6F0-347AE6D8457D}" destId="{2C546288-2BC6-6B49-95DB-C88368BF68BC}" srcOrd="0" destOrd="0" presId="urn:microsoft.com/office/officeart/2005/8/layout/vList5"/>
    <dgm:cxn modelId="{B2AC8DBF-CA5D-1E42-9216-1BBEF5F5C6BF}" type="presParOf" srcId="{25A0F9B7-7D70-974C-BB2F-2BA2EFB38510}" destId="{4E3472A9-5C7E-874E-AE37-588568F40867}" srcOrd="0" destOrd="0" presId="urn:microsoft.com/office/officeart/2005/8/layout/vList5"/>
    <dgm:cxn modelId="{40B6D50E-48D3-0E46-8210-E0CAFCC6B1B0}" type="presParOf" srcId="{4E3472A9-5C7E-874E-AE37-588568F40867}" destId="{2C546288-2BC6-6B49-95DB-C88368BF68BC}" srcOrd="0" destOrd="0" presId="urn:microsoft.com/office/officeart/2005/8/layout/vList5"/>
    <dgm:cxn modelId="{65FBD631-8933-0F4B-B2F3-42617CFEC806}" type="presParOf" srcId="{4E3472A9-5C7E-874E-AE37-588568F40867}" destId="{BF5D3964-72B4-204B-9026-24907634A4B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138258-21E1-4937-9293-F4B5EF3BB4CC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67A323-EB23-4CAC-AC83-017650EE9C72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C8DCE1-3FA4-46A8-83DE-958053DC6F2C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lvl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GB" sz="2100" kern="1200"/>
            <a:t>Scientific knowledge is a product of social collaboration and its ownership belongs to the community. </a:t>
          </a:r>
          <a:endParaRPr lang="en-US" sz="2100" kern="1200"/>
        </a:p>
      </dsp:txBody>
      <dsp:txXfrm>
        <a:off x="1435590" y="531"/>
        <a:ext cx="9080009" cy="1242935"/>
      </dsp:txXfrm>
    </dsp:sp>
    <dsp:sp modelId="{4F9A9F71-9E7B-445D-BE35-6FE8B646388B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CE7B9A-320F-4442-ACCC-E16BE3B50953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61B918-1D3D-4A07-AEA2-2C0B4CBD73A6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lvl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GB" sz="2100" kern="1200"/>
            <a:t>From an economic point of view, scientific outputs generated by public research are a public good that everyone should be able to use at no cost.</a:t>
          </a:r>
          <a:endParaRPr lang="en-US" sz="2100" kern="1200"/>
        </a:p>
      </dsp:txBody>
      <dsp:txXfrm>
        <a:off x="1435590" y="1554201"/>
        <a:ext cx="9080009" cy="1242935"/>
      </dsp:txXfrm>
    </dsp:sp>
    <dsp:sp modelId="{6D725E6F-2AEF-4F17-B2D4-4E540379135F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B9A662-9349-4CFC-A207-A35DB7B22090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F8B58D-65E0-4392-9A4F-E3A875CEC201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lvl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GB" sz="2100" kern="1200"/>
            <a:t>€10.2bn lost every year because of not accessible data</a:t>
          </a:r>
          <a:br>
            <a:rPr lang="en-GB" sz="2100" kern="1200"/>
          </a:br>
          <a:r>
            <a:rPr lang="en-GB" sz="2100" kern="1200"/>
            <a:t>(plus additional 16bn if accounting for re-use and research quality).</a:t>
          </a:r>
          <a:br>
            <a:rPr lang="en-GB" sz="2100" kern="1200"/>
          </a:br>
          <a:endParaRPr lang="en-US" sz="2100" kern="1200"/>
        </a:p>
      </dsp:txBody>
      <dsp:txXfrm>
        <a:off x="1435590" y="3107870"/>
        <a:ext cx="9080009" cy="12429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5D3964-72B4-204B-9026-24907634A4BF}">
      <dsp:nvSpPr>
        <dsp:cNvPr id="0" name=""/>
        <dsp:cNvSpPr/>
      </dsp:nvSpPr>
      <dsp:spPr>
        <a:xfrm rot="5400000">
          <a:off x="5305892" y="-1202411"/>
          <a:ext cx="3481070" cy="6729984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3000" kern="1200" dirty="0"/>
            <a:t>Universities signing up to the Declaration on Research Assessment (DORA)</a:t>
          </a:r>
          <a:endParaRPr lang="en-US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3000" kern="1200"/>
            <a:t>the Wellcome Trust funding proposals that increase Open Science or evidence of OS activities for new grant applications</a:t>
          </a:r>
          <a:endParaRPr lang="en-US" sz="3000" kern="1200"/>
        </a:p>
      </dsp:txBody>
      <dsp:txXfrm rot="-5400000">
        <a:off x="3681435" y="591978"/>
        <a:ext cx="6560052" cy="3141206"/>
      </dsp:txXfrm>
    </dsp:sp>
    <dsp:sp modelId="{2C546288-2BC6-6B49-95DB-C88368BF68BC}">
      <dsp:nvSpPr>
        <dsp:cNvPr id="0" name=""/>
        <dsp:cNvSpPr/>
      </dsp:nvSpPr>
      <dsp:spPr>
        <a:xfrm>
          <a:off x="0" y="0"/>
          <a:ext cx="3785616" cy="435133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300" kern="1200"/>
            <a:t>incentive structures are beginning to support Open Science practices:</a:t>
          </a:r>
          <a:endParaRPr lang="en-US" sz="4300" kern="1200"/>
        </a:p>
      </dsp:txBody>
      <dsp:txXfrm>
        <a:off x="184799" y="184799"/>
        <a:ext cx="3416018" cy="39817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FB9AA-954F-48E6-A7D0-B2B47D1D6F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070C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AAE808-221F-4B18-B154-C3AC62B46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70C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22D39-1C4E-49DC-B2AB-0D2E671ED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41BDB93A-9A91-4ACD-99A9-997668C686B7}" type="datetimeFigureOut">
              <a:rPr lang="en-GB" smtClean="0"/>
              <a:pPr/>
              <a:t>15/07/2022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21973-A511-4F69-861E-67C7B196D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CAEA8-FD19-42FF-B274-062F34B2B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88633D63-089F-4804-9A00-C5DF2DDFAC2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2" descr="Ed_DaSH">
            <a:extLst>
              <a:ext uri="{FF2B5EF4-FFF2-40B4-BE49-F238E27FC236}">
                <a16:creationId xmlns:a16="http://schemas.microsoft.com/office/drawing/2014/main" id="{CA8197DF-E71F-E549-9EA4-18B3DE735A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5384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1BE22-C653-4683-8D9D-2A7362CB6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BD79BC-702D-4E20-B234-4E501DFD0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82BB5-4422-48DE-8ADA-A6F5591D1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0095B-1FB6-47DD-BE66-19333FAD3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24536-3332-4855-9E4D-FAF3D1C09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4390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B58EB7-4718-4485-9921-977F42F590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867E31-3DF1-4259-B739-DF2EB12DD5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DA41F-291E-4A1B-BB5B-0AB1E9A08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9B40C-D906-4230-BB6A-DF6732074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D91B8-7E0F-4897-B080-4C8AE56EE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11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24AA-02E7-4683-B861-603CD959C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877E3-2270-4DCC-96F0-549AA3F7A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E0EE9-C5AB-427B-8DBF-78724EDBE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896F4-F1D7-47F0-8414-25A1D469C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B460E-CA28-4D5A-8120-AD8F4B66D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8781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2457A-FDCE-4532-B340-96F99CEA1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7FB2-CD59-4770-9DB7-2AF4C410E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9E782-FF87-45BF-B84D-0628DD846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7F095-EBFC-4A39-B395-06ACB8E3C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91040-14D7-4D7F-B00E-9241A855C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786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63D46-B7CB-4FD2-93B6-D0B590EC8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CA79E-00B0-4CE0-ADDD-AB5FAEDD0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296AC-7EF1-4717-9BEC-B50C74BED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5FD950-5138-4FC2-87B3-1E0B5F3C5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5ECB2A-76BF-4183-9A0E-B419DC1F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D0E859-3579-48A6-B31F-2F2287746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1835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6CD12-75B1-4B86-AA38-D828C48E9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D303C8-23C6-4166-B35F-175B83092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AC12B7-05CA-4019-9E08-4EB5FE0AB5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D70490-4D08-4517-A931-198D56F254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B83C5D-6623-41D7-8A90-4FC742B341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60606B-6603-40EA-AAEF-9C5E734A5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F8930A-D025-4F78-8912-2BB0EB953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A810B5-55E9-4821-B581-F1A4246C5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189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96326-5DCE-4D9B-8B15-1B0042130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56649F-0B13-48E0-B792-63CD3DA48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B15912-5A8A-435B-9F1A-E0E95ED12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4278E5-1999-4633-AD37-B3A68EAAE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171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E7537C-4476-44B6-9996-295C1D5A5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1C5AE9-5248-4917-8CA5-F5013F1DE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8E365-C8AE-469C-AEFF-C48DF26B8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6492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49F89-8B68-49A3-B155-C525FEBE3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EC925-4D88-4613-BF20-60EDE1106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0A095E-F658-41A5-9BD7-946A624907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814A36-20FC-44FE-B45D-5B07F105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D71188-BDB1-48D4-BE6B-796D2603F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36248E-5A87-4790-A75F-F3E9D75A1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378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D2D4C-34A8-4E30-AC07-2F2773370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EB0CE8-9787-47B5-B3E2-895B2CDB8E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C7B032-D6D0-4A50-A0E9-E45464CD1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C909B-9FE6-436B-9143-55B6D3D13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15/07/2022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F505E5-F71C-4B0B-8050-F016079DA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E54C21-B408-4F55-9C87-A26514121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380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EA552A-8358-4F78-8456-988296AA8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C586C5-A189-474B-BBA6-4F80FF97C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C2737-7BD7-47AE-A9C6-1699993C5E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70C0"/>
                </a:solidFill>
              </a:defRPr>
            </a:lvl1pPr>
          </a:lstStyle>
          <a:p>
            <a:fld id="{41BDB93A-9A91-4ACD-99A9-997668C686B7}" type="datetimeFigureOut">
              <a:rPr lang="en-GB" smtClean="0"/>
              <a:pPr/>
              <a:t>15/07/2022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C85E5-B35B-4B77-8D41-B27E0865ED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70C0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12F-FE52-4ABA-AEBA-182633A68D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70C0"/>
                </a:solidFill>
              </a:defRPr>
            </a:lvl1pPr>
          </a:lstStyle>
          <a:p>
            <a:fld id="{88633D63-089F-4804-9A00-C5DF2DDFAC2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2" descr="Ed_DaSH">
            <a:extLst>
              <a:ext uri="{FF2B5EF4-FFF2-40B4-BE49-F238E27FC236}">
                <a16:creationId xmlns:a16="http://schemas.microsoft.com/office/drawing/2014/main" id="{896C9EE9-1810-7F4F-ACB3-31487B5694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704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70C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70C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70C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70C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wmf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s.io/" TargetMode="External"/><Relationship Id="rId2" Type="http://schemas.openxmlformats.org/officeDocument/2006/relationships/hyperlink" Target="https://doi.org/10.1371/journal.pbio.300024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c-bemNZ-IqA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alition-s.org/blog/unboxing-the-journal-checker-tool/" TargetMode="External"/><Relationship Id="rId2" Type="http://schemas.openxmlformats.org/officeDocument/2006/relationships/hyperlink" Target="https://www.coalition-s.org/plan-s-funders-implementa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aj.org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FB3A7-AEA3-478C-8D73-EC67C3465D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Introduction to Open Science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7BC01F-0DA4-F440-A471-88919A74F67F}"/>
              </a:ext>
            </a:extLst>
          </p:cNvPr>
          <p:cNvSpPr txBox="1"/>
          <p:nvPr/>
        </p:nvSpPr>
        <p:spPr>
          <a:xfrm>
            <a:off x="1470868" y="5070039"/>
            <a:ext cx="69873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Open https://pad.carpentries.org/2021-10-19_ed-dash_fair-bio-practice</a:t>
            </a:r>
            <a:endParaRPr lang="en-GB" dirty="0">
              <a:highlight>
                <a:srgbClr val="FFFF00"/>
              </a:highlight>
            </a:endParaRPr>
          </a:p>
        </p:txBody>
      </p:sp>
      <p:sp>
        <p:nvSpPr>
          <p:cNvPr id="5" name="Arrow: Down 7">
            <a:extLst>
              <a:ext uri="{FF2B5EF4-FFF2-40B4-BE49-F238E27FC236}">
                <a16:creationId xmlns:a16="http://schemas.microsoft.com/office/drawing/2014/main" id="{16EF309E-F924-F745-AD59-25876BA853A4}"/>
              </a:ext>
            </a:extLst>
          </p:cNvPr>
          <p:cNvSpPr/>
          <p:nvPr/>
        </p:nvSpPr>
        <p:spPr>
          <a:xfrm rot="16200000">
            <a:off x="789103" y="4944312"/>
            <a:ext cx="469783" cy="6207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7794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DA74F-73B3-421A-BD2A-363B26776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Outcomes</a:t>
            </a:r>
            <a:r>
              <a:rPr lang="en-GB" dirty="0"/>
              <a:t> of Openness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3F2CD-AB38-44C7-977C-EDF39BD02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GB" sz="6600" dirty="0"/>
              <a:t>Exercise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8659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9DA74F-73B3-421A-BD2A-363B26776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pl-PL" sz="4000"/>
              <a:t>Outcomes</a:t>
            </a:r>
            <a:r>
              <a:rPr lang="en-GB" sz="4000"/>
              <a:t> of Openness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3F2CD-AB38-44C7-977C-EDF39BD02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pl-PL" sz="2400" dirty="0"/>
              <a:t>Collaboration</a:t>
            </a:r>
          </a:p>
          <a:p>
            <a:r>
              <a:rPr lang="pl-PL" sz="2400" dirty="0" err="1"/>
              <a:t>Speed</a:t>
            </a:r>
            <a:endParaRPr lang="pl-PL" sz="2400" dirty="0"/>
          </a:p>
          <a:p>
            <a:r>
              <a:rPr lang="pl-PL" sz="2400" dirty="0" err="1"/>
              <a:t>Unpulished</a:t>
            </a:r>
            <a:r>
              <a:rPr lang="pl-PL" sz="2400" dirty="0"/>
              <a:t>/</a:t>
            </a:r>
            <a:r>
              <a:rPr lang="pl-PL" sz="2400" dirty="0" err="1"/>
              <a:t>negative</a:t>
            </a:r>
            <a:r>
              <a:rPr lang="pl-PL" sz="2400" dirty="0"/>
              <a:t> </a:t>
            </a:r>
            <a:r>
              <a:rPr lang="pl-PL" sz="2400" dirty="0" err="1"/>
              <a:t>results</a:t>
            </a:r>
            <a:endParaRPr lang="pl-PL" sz="2400" dirty="0"/>
          </a:p>
          <a:p>
            <a:r>
              <a:rPr lang="pl-PL" sz="2400" dirty="0"/>
              <a:t>Re-</a:t>
            </a:r>
            <a:r>
              <a:rPr lang="pl-PL" sz="2400" dirty="0" err="1"/>
              <a:t>use</a:t>
            </a:r>
            <a:endParaRPr lang="pl-PL" sz="2400" dirty="0"/>
          </a:p>
          <a:p>
            <a:r>
              <a:rPr lang="pl-PL" sz="2400" dirty="0" err="1"/>
              <a:t>Learn</a:t>
            </a:r>
            <a:r>
              <a:rPr lang="pl-PL" sz="2400" dirty="0"/>
              <a:t> by </a:t>
            </a:r>
            <a:r>
              <a:rPr lang="pl-PL" sz="2400" dirty="0" err="1"/>
              <a:t>example</a:t>
            </a:r>
            <a:endParaRPr lang="pl-PL" sz="2400" dirty="0"/>
          </a:p>
          <a:p>
            <a:r>
              <a:rPr lang="pl-PL" sz="2400" dirty="0"/>
              <a:t>Feedback</a:t>
            </a:r>
          </a:p>
          <a:p>
            <a:endParaRPr lang="pl-PL" sz="2400" dirty="0"/>
          </a:p>
          <a:p>
            <a:endParaRPr lang="pl-PL" sz="2400" dirty="0"/>
          </a:p>
          <a:p>
            <a:endParaRPr lang="pl-PL" sz="2400" dirty="0"/>
          </a:p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Questionnaire">
            <a:extLst>
              <a:ext uri="{FF2B5EF4-FFF2-40B4-BE49-F238E27FC236}">
                <a16:creationId xmlns:a16="http://schemas.microsoft.com/office/drawing/2014/main" id="{EF48B542-D926-429F-B4A1-391E8A5A4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307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 motivation: Money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AE9B752-4EE1-4343-B663-6BCD07DA086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5C64BBD-E704-234B-94C1-470457B567DD}"/>
              </a:ext>
            </a:extLst>
          </p:cNvPr>
          <p:cNvSpPr/>
          <p:nvPr/>
        </p:nvSpPr>
        <p:spPr>
          <a:xfrm>
            <a:off x="0" y="6492875"/>
            <a:ext cx="1907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Source: Credits [2]</a:t>
            </a:r>
          </a:p>
        </p:txBody>
      </p:sp>
    </p:spTree>
    <p:extLst>
      <p:ext uri="{BB962C8B-B14F-4D97-AF65-F5344CB8AC3E}">
        <p14:creationId xmlns:p14="http://schemas.microsoft.com/office/powerpoint/2010/main" val="3400150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Open Science Motivation: Reproducibility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1666C147-EA07-461F-847B-F0FAE21AF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76" y="1690688"/>
            <a:ext cx="3526094" cy="4636812"/>
          </a:xfr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8F61B83E-1508-4477-8E77-A404CD8219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0" t="13964" r="9819" b="48803"/>
          <a:stretch/>
        </p:blipFill>
        <p:spPr bwMode="auto">
          <a:xfrm>
            <a:off x="4675517" y="4406645"/>
            <a:ext cx="6450603" cy="1829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AE85BCC4-4BCD-4964-901A-2B1C452B3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013" y="1690688"/>
            <a:ext cx="6808787" cy="109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3">
            <a:extLst>
              <a:ext uri="{FF2B5EF4-FFF2-40B4-BE49-F238E27FC236}">
                <a16:creationId xmlns:a16="http://schemas.microsoft.com/office/drawing/2014/main" id="{AE610507-E5C1-487B-8931-DDAB6881E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455" y="3128853"/>
            <a:ext cx="3856037" cy="103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2063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A7A994-C089-42CD-8B95-C23459559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GB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518E7-2BC9-4C7D-A75B-C2FBC33E1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“stick”</a:t>
            </a:r>
          </a:p>
          <a:p>
            <a:r>
              <a:rPr lang="en-GB" sz="2400" dirty="0"/>
              <a:t>Large UK funding bodies such as The </a:t>
            </a:r>
            <a:r>
              <a:rPr lang="en-GB" sz="2400" dirty="0" err="1"/>
              <a:t>Wellcome</a:t>
            </a:r>
            <a:r>
              <a:rPr lang="en-GB" sz="2400" dirty="0"/>
              <a:t> Trust are big supporters of Open Science</a:t>
            </a:r>
          </a:p>
          <a:p>
            <a:endParaRPr lang="en-GB" sz="2400" dirty="0"/>
          </a:p>
          <a:p>
            <a:pPr marL="0" indent="0">
              <a:buNone/>
            </a:pPr>
            <a:r>
              <a:rPr lang="en-GB" sz="2400" dirty="0"/>
              <a:t>“carrot”</a:t>
            </a:r>
          </a:p>
          <a:p>
            <a:pPr marL="0" indent="0">
              <a:buNone/>
            </a:pPr>
            <a:r>
              <a:rPr lang="en-GB" sz="2400" dirty="0"/>
              <a:t>….</a:t>
            </a:r>
          </a:p>
          <a:p>
            <a:endParaRPr lang="en-GB" sz="2400" dirty="0"/>
          </a:p>
        </p:txBody>
      </p:sp>
      <p:pic>
        <p:nvPicPr>
          <p:cNvPr id="5" name="Picture 4" descr="Fresh carrots laid on a wooden floor">
            <a:extLst>
              <a:ext uri="{FF2B5EF4-FFF2-40B4-BE49-F238E27FC236}">
                <a16:creationId xmlns:a16="http://schemas.microsoft.com/office/drawing/2014/main" id="{D7082A1C-E979-9F47-8CBA-140D0B148B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5" r="21417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87703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7B386-6AB6-43AA-AD55-F2D183907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we are not doing Open Science already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C3108-0F0E-4BF6-95E5-2F68D67F1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….</a:t>
            </a:r>
          </a:p>
        </p:txBody>
      </p:sp>
      <p:pic>
        <p:nvPicPr>
          <p:cNvPr id="5" name="Graphic 4" descr="Questions with solid fill">
            <a:extLst>
              <a:ext uri="{FF2B5EF4-FFF2-40B4-BE49-F238E27FC236}">
                <a16:creationId xmlns:a16="http://schemas.microsoft.com/office/drawing/2014/main" id="{C1ED6655-99B8-4141-B04D-0310CB8BE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494776" y="1999488"/>
            <a:ext cx="2859024" cy="285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40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7B386-6AB6-43AA-AD55-F2D183907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we are not doing Open Science already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C3108-0F0E-4BF6-95E5-2F68D67F1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GB" dirty="0"/>
              <a:t>lack</a:t>
            </a:r>
            <a:r>
              <a:rPr lang="pl-PL" dirty="0"/>
              <a:t> of </a:t>
            </a:r>
            <a:r>
              <a:rPr lang="en-GB" dirty="0"/>
              <a:t>expertise</a:t>
            </a:r>
          </a:p>
          <a:p>
            <a:pPr>
              <a:lnSpc>
                <a:spcPct val="150000"/>
              </a:lnSpc>
            </a:pPr>
            <a:r>
              <a:rPr lang="en-GB" dirty="0"/>
              <a:t>sensitive data</a:t>
            </a:r>
          </a:p>
          <a:p>
            <a:pPr>
              <a:lnSpc>
                <a:spcPct val="150000"/>
              </a:lnSpc>
            </a:pPr>
            <a:r>
              <a:rPr lang="en-GB" dirty="0"/>
              <a:t>misuse (fake news)</a:t>
            </a:r>
          </a:p>
          <a:p>
            <a:pPr>
              <a:lnSpc>
                <a:spcPct val="150000"/>
              </a:lnSpc>
            </a:pPr>
            <a:r>
              <a:rPr lang="en-GB" dirty="0"/>
              <a:t>lack of confidence (the fear of critics)</a:t>
            </a:r>
          </a:p>
          <a:p>
            <a:pPr>
              <a:lnSpc>
                <a:spcPct val="150000"/>
              </a:lnSpc>
            </a:pPr>
            <a:r>
              <a:rPr lang="en-GB" b="1" dirty="0"/>
              <a:t>the costs in $ and in time</a:t>
            </a:r>
          </a:p>
          <a:p>
            <a:pPr>
              <a:lnSpc>
                <a:spcPct val="150000"/>
              </a:lnSpc>
            </a:pPr>
            <a:r>
              <a:rPr lang="en-GB" dirty="0"/>
              <a:t>IP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Graphic 3" descr="Questions with solid fill">
            <a:extLst>
              <a:ext uri="{FF2B5EF4-FFF2-40B4-BE49-F238E27FC236}">
                <a16:creationId xmlns:a16="http://schemas.microsoft.com/office/drawing/2014/main" id="{9CCF3C30-FAA2-344D-BFE7-AADFBAB5A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494776" y="1999488"/>
            <a:ext cx="2859024" cy="285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49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EA9EF-F85E-48CD-B474-FC5215D4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 and intellectual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C4BB6-3BCD-4376-B0CF-EDB5896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Intellectual property (IP) is something you create using your mind – </a:t>
            </a:r>
          </a:p>
          <a:p>
            <a:pPr marL="0" indent="0">
              <a:buNone/>
            </a:pPr>
            <a:r>
              <a:rPr lang="en-GB" dirty="0"/>
              <a:t>for example, a story, an invention, an artistic work or a symbol</a:t>
            </a:r>
            <a:endParaRPr lang="pl-PL" dirty="0"/>
          </a:p>
          <a:p>
            <a:pPr marL="0" indent="0">
              <a:buNone/>
            </a:pPr>
            <a:endParaRPr lang="pl-PL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2998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EA9EF-F85E-48CD-B474-FC5215D4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 and intellectual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C4BB6-3BCD-4376-B0CF-EDB5896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Timeline matters for legal protection!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Publishing in a journal or presenting at a conference with information related to the invention completely </a:t>
            </a:r>
            <a:r>
              <a:rPr lang="en-GB" b="1" dirty="0"/>
              <a:t>prevents the inventor from getting a patent later</a:t>
            </a:r>
            <a:r>
              <a:rPr lang="en-GB" dirty="0"/>
              <a:t>!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9744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0EA9EF-F85E-48CD-B474-FC5215D4E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GB" sz="4000" dirty="0"/>
              <a:t>Open Science and intellectual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C4BB6-3BCD-4376-B0CF-EDB58962C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endParaRPr lang="en-GB" sz="2400" dirty="0"/>
          </a:p>
          <a:p>
            <a:r>
              <a:rPr lang="en-GB" sz="2400" dirty="0"/>
              <a:t>(opinion) you are more likely to benefit from new collaborations, industrial partnerships, consultations which are acquired by openness, than from patent related royalties</a:t>
            </a:r>
          </a:p>
          <a:p>
            <a:endParaRPr lang="en-GB" sz="240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Graphic 6" descr="Lightbulb">
            <a:extLst>
              <a:ext uri="{FF2B5EF4-FFF2-40B4-BE49-F238E27FC236}">
                <a16:creationId xmlns:a16="http://schemas.microsoft.com/office/drawing/2014/main" id="{577BCE9F-4801-4B10-ADD9-831EEFBE3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99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GB" sz="4000" dirty="0"/>
              <a:t>Open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DDAC9-35A8-4328-B5EA-8844C448E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pl-PL" sz="2400" dirty="0"/>
          </a:p>
          <a:p>
            <a:pPr marL="0" indent="0">
              <a:buNone/>
            </a:pPr>
            <a:r>
              <a:rPr lang="en-GB" sz="2400" dirty="0"/>
              <a:t>Open science is transparent and accessible knowledge </a:t>
            </a:r>
            <a:endParaRPr lang="pl-PL" sz="2400" dirty="0"/>
          </a:p>
          <a:p>
            <a:pPr marL="0" indent="0">
              <a:buNone/>
            </a:pPr>
            <a:r>
              <a:rPr lang="en-GB" sz="2400" dirty="0"/>
              <a:t>that is shared and developed </a:t>
            </a:r>
            <a:endParaRPr lang="pl-PL" sz="2400" dirty="0"/>
          </a:p>
          <a:p>
            <a:pPr marL="0" indent="0">
              <a:buNone/>
            </a:pPr>
            <a:r>
              <a:rPr lang="en-GB" sz="2400" dirty="0"/>
              <a:t>through collaborative networks.</a:t>
            </a:r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Graphic 4" descr="Unlock with solid fill">
            <a:extLst>
              <a:ext uri="{FF2B5EF4-FFF2-40B4-BE49-F238E27FC236}">
                <a16:creationId xmlns:a16="http://schemas.microsoft.com/office/drawing/2014/main" id="{9AE8233F-980D-4B4E-97AE-75879E609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197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186E0-B0CC-4664-8D5D-FE79BD5CB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GB" sz="5200" dirty="0"/>
              <a:t>Open Science - </a:t>
            </a:r>
            <a:r>
              <a:rPr lang="pl-PL" sz="5200" dirty="0" err="1"/>
              <a:t>get</a:t>
            </a:r>
            <a:r>
              <a:rPr lang="pl-PL" sz="5200" dirty="0"/>
              <a:t> </a:t>
            </a:r>
            <a:r>
              <a:rPr lang="pl-PL" sz="5200" dirty="0" err="1"/>
              <a:t>involved</a:t>
            </a:r>
            <a:r>
              <a:rPr lang="pl-PL" sz="5200" dirty="0"/>
              <a:t>!</a:t>
            </a:r>
            <a:endParaRPr lang="en-GB" sz="52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7B9EC0F-1585-43A0-8B05-4B09B5277D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528396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2472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186E0-B0CC-4664-8D5D-FE79BD5CB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Where to next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006D0-1239-4806-A27B-A8672C87B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Challenges &amp; benefits of OS</a:t>
            </a:r>
            <a:r>
              <a:rPr lang="pl-PL" dirty="0"/>
              <a:t> </a:t>
            </a:r>
            <a:r>
              <a:rPr lang="en-GB" dirty="0">
                <a:hlinkClick r:id="rId2"/>
              </a:rPr>
              <a:t>https://doi.org/10.1371/journal.pbio.3000246</a:t>
            </a:r>
            <a:endParaRPr lang="en-GB" dirty="0"/>
          </a:p>
          <a:p>
            <a:endParaRPr lang="en-GB" dirty="0"/>
          </a:p>
          <a:p>
            <a:r>
              <a:rPr lang="en-GB" dirty="0"/>
              <a:t>Centre for Open Science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>
                <a:hlinkClick r:id="rId3"/>
              </a:rPr>
              <a:t>https://www.cos.io/</a:t>
            </a:r>
            <a:r>
              <a:rPr lang="pl-PL" dirty="0"/>
              <a:t> </a:t>
            </a:r>
          </a:p>
          <a:p>
            <a:endParaRPr lang="en-GB" dirty="0"/>
          </a:p>
          <a:p>
            <a:r>
              <a:rPr lang="en-GB" dirty="0"/>
              <a:t>Ted talk supporting OS</a:t>
            </a:r>
            <a:r>
              <a:rPr lang="pl-PL" dirty="0"/>
              <a:t/>
            </a:r>
            <a:br>
              <a:rPr lang="pl-PL" dirty="0"/>
            </a:br>
            <a:r>
              <a:rPr lang="pl-PL" dirty="0">
                <a:hlinkClick r:id="rId4"/>
              </a:rPr>
              <a:t>https://youtu.be/c-bemNZ-IqA</a:t>
            </a:r>
            <a:r>
              <a:rPr lang="pl-PL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6060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186E0-B0CC-4664-8D5D-FE79BD5CB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GB" sz="4000"/>
              <a:t>Open Science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006D0-1239-4806-A27B-A8672C87B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en-GB" sz="2400"/>
              <a:t>…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phic 4" descr="Questions with solid fill">
            <a:extLst>
              <a:ext uri="{FF2B5EF4-FFF2-40B4-BE49-F238E27FC236}">
                <a16:creationId xmlns:a16="http://schemas.microsoft.com/office/drawing/2014/main" id="{02CE7069-253F-AF44-8C83-23BBE5DB1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05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824753-16F4-EA4C-A410-95B7DF1D0C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/>
              <a:t>Evolution of </a:t>
            </a:r>
            <a:r>
              <a:rPr lang="en-GB" dirty="0" smtClean="0"/>
              <a:t>Research</a:t>
            </a:r>
            <a:endParaRPr lang="en-GB" dirty="0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640076C4-D2E3-D14B-9381-59C5F3C3134C}"/>
              </a:ext>
            </a:extLst>
          </p:cNvPr>
          <p:cNvSpPr/>
          <p:nvPr/>
        </p:nvSpPr>
        <p:spPr>
          <a:xfrm flipH="1">
            <a:off x="0" y="5872163"/>
            <a:ext cx="12192000" cy="985837"/>
          </a:xfrm>
          <a:prstGeom prst="rtTriangle">
            <a:avLst/>
          </a:prstGeom>
          <a:solidFill>
            <a:srgbClr val="EA03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en-US" sz="2800" dirty="0"/>
              <a:t>Level of openness in research</a:t>
            </a:r>
          </a:p>
        </p:txBody>
      </p:sp>
    </p:spTree>
    <p:extLst>
      <p:ext uri="{BB962C8B-B14F-4D97-AF65-F5344CB8AC3E}">
        <p14:creationId xmlns:p14="http://schemas.microsoft.com/office/powerpoint/2010/main" val="671288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DDAC9-35A8-4328-B5EA-8844C448E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280"/>
            <a:ext cx="10515600" cy="4927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Open science is the movement to make scientific research </a:t>
            </a:r>
            <a:r>
              <a:rPr lang="pl-PL" dirty="0"/>
              <a:t/>
            </a:r>
            <a:br>
              <a:rPr lang="pl-PL" dirty="0"/>
            </a:br>
            <a:r>
              <a:rPr lang="en-GB" b="1" dirty="0"/>
              <a:t>accessible to all levels </a:t>
            </a:r>
            <a:r>
              <a:rPr lang="en-GB" dirty="0"/>
              <a:t>of </a:t>
            </a:r>
            <a:r>
              <a:rPr lang="pl-PL" dirty="0"/>
              <a:t>the </a:t>
            </a:r>
            <a:r>
              <a:rPr lang="en-GB" dirty="0"/>
              <a:t>society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290372" y="3253471"/>
            <a:ext cx="298177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publications </a:t>
            </a:r>
            <a:endParaRPr lang="pl-PL" sz="28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data </a:t>
            </a:r>
            <a:endParaRPr lang="pl-PL" sz="28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physical samples </a:t>
            </a:r>
            <a:endParaRPr lang="pl-PL" sz="28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software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73218" y="3038028"/>
            <a:ext cx="251953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general public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amateurs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professionals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teachers</a:t>
            </a:r>
            <a:endParaRPr lang="en-GB" sz="2800" dirty="0">
              <a:solidFill>
                <a:srgbClr val="0070C0"/>
              </a:solidFill>
            </a:endParaRPr>
          </a:p>
        </p:txBody>
      </p:sp>
      <p:pic>
        <p:nvPicPr>
          <p:cNvPr id="7" name="Graphic 6" descr="Usb Stick with solid fill">
            <a:extLst>
              <a:ext uri="{FF2B5EF4-FFF2-40B4-BE49-F238E27FC236}">
                <a16:creationId xmlns:a16="http://schemas.microsoft.com/office/drawing/2014/main" id="{0824A22B-7EDC-7B4B-99C0-D318FC607C0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88273" y="3260800"/>
            <a:ext cx="914400" cy="914400"/>
          </a:xfrm>
          <a:prstGeom prst="rect">
            <a:avLst/>
          </a:prstGeom>
        </p:spPr>
      </p:pic>
      <p:pic>
        <p:nvPicPr>
          <p:cNvPr id="9" name="Graphic 8" descr="Cmd Terminal with solid fill">
            <a:extLst>
              <a:ext uri="{FF2B5EF4-FFF2-40B4-BE49-F238E27FC236}">
                <a16:creationId xmlns:a16="http://schemas.microsoft.com/office/drawing/2014/main" id="{E2CE479D-158F-3544-ADF0-05F3A0E7E92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56432" y="4668240"/>
            <a:ext cx="914400" cy="914400"/>
          </a:xfrm>
          <a:prstGeom prst="rect">
            <a:avLst/>
          </a:prstGeom>
        </p:spPr>
      </p:pic>
      <p:pic>
        <p:nvPicPr>
          <p:cNvPr id="11" name="Graphic 10" descr="Classroom with solid fill">
            <a:extLst>
              <a:ext uri="{FF2B5EF4-FFF2-40B4-BE49-F238E27FC236}">
                <a16:creationId xmlns:a16="http://schemas.microsoft.com/office/drawing/2014/main" id="{1E604FE0-9CA1-324D-B619-1BE92AA12E0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708877" y="4422213"/>
            <a:ext cx="914400" cy="914400"/>
          </a:xfrm>
          <a:prstGeom prst="rect">
            <a:avLst/>
          </a:prstGeom>
        </p:spPr>
      </p:pic>
      <p:pic>
        <p:nvPicPr>
          <p:cNvPr id="13" name="Graphic 12" descr="Group with solid fill">
            <a:extLst>
              <a:ext uri="{FF2B5EF4-FFF2-40B4-BE49-F238E27FC236}">
                <a16:creationId xmlns:a16="http://schemas.microsoft.com/office/drawing/2014/main" id="{21DA01AD-FA62-AF43-85A0-6C8F63CC969C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031541" y="2512864"/>
            <a:ext cx="914400" cy="914400"/>
          </a:xfrm>
          <a:prstGeom prst="rect">
            <a:avLst/>
          </a:prstGeom>
        </p:spPr>
      </p:pic>
      <p:pic>
        <p:nvPicPr>
          <p:cNvPr id="15" name="Graphic 14" descr="Briefcase with solid fill">
            <a:extLst>
              <a:ext uri="{FF2B5EF4-FFF2-40B4-BE49-F238E27FC236}">
                <a16:creationId xmlns:a16="http://schemas.microsoft.com/office/drawing/2014/main" id="{BD8B41C8-9E7C-2D49-9C40-01FA39B4433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0155469" y="3519456"/>
            <a:ext cx="655744" cy="655744"/>
          </a:xfrm>
          <a:prstGeom prst="rect">
            <a:avLst/>
          </a:prstGeom>
        </p:spPr>
      </p:pic>
      <p:pic>
        <p:nvPicPr>
          <p:cNvPr id="17" name="Graphic 16" descr="Chevron arrows with solid fill">
            <a:extLst>
              <a:ext uri="{FF2B5EF4-FFF2-40B4-BE49-F238E27FC236}">
                <a16:creationId xmlns:a16="http://schemas.microsoft.com/office/drawing/2014/main" id="{B2811472-3906-BF4A-A506-9361E6DC65CE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5553456" y="35194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5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DDAC9-35A8-4328-B5EA-8844C448E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280"/>
            <a:ext cx="10515600" cy="49276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/>
              <a:t>N</a:t>
            </a:r>
            <a:r>
              <a:rPr lang="en-GB" dirty="0" err="1"/>
              <a:t>ew</a:t>
            </a:r>
            <a:r>
              <a:rPr lang="en-GB" dirty="0"/>
              <a:t> approach to the scientific process based on</a:t>
            </a:r>
            <a:r>
              <a:rPr lang="pl-PL" dirty="0"/>
              <a:t>: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digital technologies</a:t>
            </a:r>
            <a:r>
              <a:rPr lang="en-GB" dirty="0"/>
              <a:t> </a:t>
            </a:r>
            <a:r>
              <a:rPr lang="pl-PL" dirty="0"/>
              <a:t>for</a:t>
            </a:r>
            <a:r>
              <a:rPr lang="en-GB" b="1" dirty="0"/>
              <a:t> </a:t>
            </a:r>
            <a:r>
              <a:rPr lang="en-GB" dirty="0"/>
              <a:t>diffusing knowledge</a:t>
            </a:r>
            <a:endParaRPr lang="pl-PL" dirty="0"/>
          </a:p>
          <a:p>
            <a:pPr>
              <a:lnSpc>
                <a:spcPct val="150000"/>
              </a:lnSpc>
            </a:pPr>
            <a:r>
              <a:rPr lang="en-GB" b="1" dirty="0"/>
              <a:t>cooperative work </a:t>
            </a:r>
            <a:r>
              <a:rPr lang="pl-PL" dirty="0"/>
              <a:t>and </a:t>
            </a:r>
            <a:r>
              <a:rPr lang="en-GB" dirty="0"/>
              <a:t>collaborative tools</a:t>
            </a:r>
          </a:p>
        </p:txBody>
      </p:sp>
    </p:spTree>
    <p:extLst>
      <p:ext uri="{BB962C8B-B14F-4D97-AF65-F5344CB8AC3E}">
        <p14:creationId xmlns:p14="http://schemas.microsoft.com/office/powerpoint/2010/main" val="2640623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</a:t>
            </a:r>
            <a:r>
              <a:rPr lang="pl-PL" dirty="0"/>
              <a:t> - Charactersitics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DDAC9-35A8-4328-B5EA-8844C448E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l-PL" b="1" dirty="0"/>
              <a:t>W</a:t>
            </a:r>
            <a:r>
              <a:rPr lang="en-GB" b="1" dirty="0"/>
              <a:t>eb-based tools</a:t>
            </a:r>
            <a:r>
              <a:rPr lang="en-GB" dirty="0"/>
              <a:t> to facilitate information exchange collaboration </a:t>
            </a:r>
            <a:endParaRPr lang="en-GB" b="1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GB" b="1" dirty="0"/>
              <a:t>Transparency</a:t>
            </a:r>
            <a:r>
              <a:rPr lang="en-GB" dirty="0"/>
              <a:t> in experimental methodology, observation, and collection of data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GB" b="1" dirty="0"/>
              <a:t>Public availability</a:t>
            </a:r>
            <a:r>
              <a:rPr lang="en-GB" dirty="0"/>
              <a:t> and reusability of scientific data</a:t>
            </a:r>
            <a:r>
              <a:rPr lang="pl-PL" dirty="0"/>
              <a:t>, methods and </a:t>
            </a:r>
            <a:r>
              <a:rPr lang="en-GB" dirty="0"/>
              <a:t>communication</a:t>
            </a:r>
            <a:r>
              <a:rPr lang="pl-PL" dirty="0"/>
              <a:t>s</a:t>
            </a:r>
            <a:r>
              <a:rPr lang="en-GB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7057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E59DD7-8111-4360-8E11-D0D1857E0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57" y="1303976"/>
            <a:ext cx="8986886" cy="51927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993136-21F8-4C60-998C-3D9B641EB2F6}"/>
              </a:ext>
            </a:extLst>
          </p:cNvPr>
          <p:cNvSpPr txBox="1"/>
          <p:nvPr/>
        </p:nvSpPr>
        <p:spPr>
          <a:xfrm>
            <a:off x="669303" y="6353666"/>
            <a:ext cx="1485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CREDITS [1] CC BY</a:t>
            </a:r>
          </a:p>
        </p:txBody>
      </p:sp>
    </p:spTree>
    <p:extLst>
      <p:ext uri="{BB962C8B-B14F-4D97-AF65-F5344CB8AC3E}">
        <p14:creationId xmlns:p14="http://schemas.microsoft.com/office/powerpoint/2010/main" val="3700976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7A994-C089-42CD-8B95-C23459559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Success story – Open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518E7-2BC9-4C7D-A75B-C2FBC33E1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The initiative to move to Open Access publishing is known as </a:t>
            </a:r>
            <a:r>
              <a:rPr lang="en-GB" b="1" dirty="0"/>
              <a:t>Plan 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Publications available immediately and under open licences, either in:</a:t>
            </a:r>
          </a:p>
          <a:p>
            <a:r>
              <a:rPr lang="en-GB" dirty="0"/>
              <a:t>quality Open Access platforms or journals</a:t>
            </a:r>
          </a:p>
          <a:p>
            <a:r>
              <a:rPr lang="en-GB" dirty="0"/>
              <a:t>as a copy deposited with your home institution.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r>
              <a:rPr lang="en-GB" dirty="0"/>
              <a:t>Details of funding bodies requirements can be found at </a:t>
            </a:r>
            <a:r>
              <a:rPr lang="en-GB" dirty="0">
                <a:hlinkClick r:id="rId2"/>
              </a:rPr>
              <a:t>Plan S/</a:t>
            </a:r>
            <a:r>
              <a:rPr lang="en-GB" dirty="0" err="1">
                <a:hlinkClick r:id="rId2"/>
              </a:rPr>
              <a:t>cOAlition</a:t>
            </a:r>
            <a:r>
              <a:rPr lang="en-GB" dirty="0">
                <a:hlinkClick r:id="rId2"/>
              </a:rPr>
              <a:t> S</a:t>
            </a:r>
            <a:r>
              <a:rPr lang="en-GB" dirty="0"/>
              <a:t>. </a:t>
            </a:r>
          </a:p>
          <a:p>
            <a:r>
              <a:rPr lang="en-GB" dirty="0" err="1">
                <a:hlinkClick r:id="rId3"/>
              </a:rPr>
              <a:t>cOAlition</a:t>
            </a:r>
            <a:r>
              <a:rPr lang="en-GB" dirty="0">
                <a:hlinkClick r:id="rId3"/>
              </a:rPr>
              <a:t> S journal checker tool</a:t>
            </a:r>
            <a:r>
              <a:rPr lang="en-GB" dirty="0"/>
              <a:t> to assess compliance</a:t>
            </a:r>
          </a:p>
          <a:p>
            <a:r>
              <a:rPr lang="en-GB" dirty="0"/>
              <a:t>the </a:t>
            </a:r>
            <a:r>
              <a:rPr lang="en-GB" dirty="0">
                <a:hlinkClick r:id="rId4"/>
              </a:rPr>
              <a:t>Directory of Open Access Journals (DOAJ)</a:t>
            </a:r>
            <a:r>
              <a:rPr lang="en-GB" dirty="0"/>
              <a:t> helps finding OA journals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8511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DA74F-73B3-421A-BD2A-363B26776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Outcomes</a:t>
            </a:r>
            <a:r>
              <a:rPr lang="en-GB" dirty="0"/>
              <a:t> of Openness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3F2CD-AB38-44C7-977C-EDF39BD02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b="1" dirty="0"/>
              <a:t>Open </a:t>
            </a:r>
            <a:r>
              <a:rPr lang="pl-PL" b="1" dirty="0"/>
              <a:t>Access</a:t>
            </a:r>
            <a:r>
              <a:rPr lang="en-GB" b="1" dirty="0"/>
              <a:t>:</a:t>
            </a:r>
          </a:p>
          <a:p>
            <a:pPr>
              <a:lnSpc>
                <a:spcPct val="150000"/>
              </a:lnSpc>
            </a:pPr>
            <a:r>
              <a:rPr lang="en-GB" dirty="0"/>
              <a:t>speed of </a:t>
            </a:r>
            <a:r>
              <a:rPr lang="pl-PL" dirty="0"/>
              <a:t>work and </a:t>
            </a:r>
            <a:r>
              <a:rPr lang="en-GB" dirty="0"/>
              <a:t>knowledge distribution</a:t>
            </a:r>
          </a:p>
          <a:p>
            <a:pPr>
              <a:lnSpc>
                <a:spcPct val="150000"/>
              </a:lnSpc>
            </a:pPr>
            <a:r>
              <a:rPr lang="en-GB" dirty="0"/>
              <a:t>levelling field for underfunded sites</a:t>
            </a:r>
          </a:p>
          <a:p>
            <a:pPr>
              <a:lnSpc>
                <a:spcPct val="150000"/>
              </a:lnSpc>
            </a:pPr>
            <a:r>
              <a:rPr lang="en-GB" dirty="0"/>
              <a:t>increasing chance for </a:t>
            </a:r>
            <a:r>
              <a:rPr lang="pl-PL" dirty="0"/>
              <a:t>collaboration, </a:t>
            </a:r>
            <a:r>
              <a:rPr lang="en-GB" dirty="0"/>
              <a:t>exposure &amp; citations</a:t>
            </a:r>
            <a:endParaRPr lang="pl-PL" dirty="0"/>
          </a:p>
          <a:p>
            <a:pPr>
              <a:lnSpc>
                <a:spcPct val="150000"/>
              </a:lnSpc>
            </a:pPr>
            <a:r>
              <a:rPr lang="pl-PL" dirty="0"/>
              <a:t>new metrics of impact: views, downloads, tweets etc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access to work by lay audiences, thus increases social exposure of research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3348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824</TotalTime>
  <Words>603</Words>
  <Application>Microsoft Office PowerPoint</Application>
  <PresentationFormat>Widescreen</PresentationFormat>
  <Paragraphs>103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Introduction to Open Science</vt:lpstr>
      <vt:lpstr>Open Science</vt:lpstr>
      <vt:lpstr>Evolution of Research</vt:lpstr>
      <vt:lpstr>Open Science</vt:lpstr>
      <vt:lpstr>Open Science</vt:lpstr>
      <vt:lpstr>Open Science - Charactersitics</vt:lpstr>
      <vt:lpstr>Open Science</vt:lpstr>
      <vt:lpstr>Success story – Open Access</vt:lpstr>
      <vt:lpstr>Outcomes of Openness</vt:lpstr>
      <vt:lpstr>Outcomes of Openness</vt:lpstr>
      <vt:lpstr>Outcomes of Openness</vt:lpstr>
      <vt:lpstr>Open Science motivation: Money</vt:lpstr>
      <vt:lpstr>Open Science Motivation: Reproducibility</vt:lpstr>
      <vt:lpstr>Motivation</vt:lpstr>
      <vt:lpstr>Why we are not doing Open Science already</vt:lpstr>
      <vt:lpstr>Why we are not doing Open Science already</vt:lpstr>
      <vt:lpstr>Open Science and intellectual property</vt:lpstr>
      <vt:lpstr>Open Science and intellectual property</vt:lpstr>
      <vt:lpstr>Open Science and intellectual property</vt:lpstr>
      <vt:lpstr>Open Science - get involved!</vt:lpstr>
      <vt:lpstr>Where to next</vt:lpstr>
      <vt:lpstr>Open Science Quiz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Open Science</dc:title>
  <dc:creator>ZIELINSKI Tomasz</dc:creator>
  <cp:lastModifiedBy>ZIELINSKI Tomasz</cp:lastModifiedBy>
  <cp:revision>26</cp:revision>
  <dcterms:created xsi:type="dcterms:W3CDTF">2021-05-18T16:34:01Z</dcterms:created>
  <dcterms:modified xsi:type="dcterms:W3CDTF">2022-07-15T16:28:09Z</dcterms:modified>
</cp:coreProperties>
</file>